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7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1415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636588"/>
            <a:ext cx="4244975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381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381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5999" r="-5998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87655" y="1844824"/>
            <a:ext cx="5968799" cy="11007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200" b="1" i="0" u="none" strike="noStrike" cap="none" dirty="0">
                <a:solidFill>
                  <a:schemeClr val="dk1"/>
                </a:solidFill>
              </a:rPr>
              <a:t>Паспорт проекта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055400" y="2708920"/>
            <a:ext cx="7033200" cy="8490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lvl="0" algn="ctr">
              <a:buSzPct val="25000"/>
            </a:pPr>
            <a:r>
              <a:rPr lang="ru-RU" sz="2400" dirty="0"/>
              <a:t>«ВУЗЫ КАК ЦЕНТРЫ ПРОСТРАНСТВА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>СОЗДАНИЯ ИННОВАЦИЙ» </a:t>
            </a:r>
            <a:endParaRPr lang="ru" sz="2400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</a:rPr>
              <a:t>Министерство образования и науки Челябинской области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519150" y="6228650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г. Челябинск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2017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638750" y="4077072"/>
            <a:ext cx="7033200" cy="1728192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800" dirty="0">
                <a:solidFill>
                  <a:schemeClr val="dk1"/>
                </a:solidFill>
              </a:rPr>
              <a:t>Докладчик: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 dirty="0">
                <a:solidFill>
                  <a:schemeClr val="dk1"/>
                </a:solidFill>
              </a:rPr>
              <a:t> заместитель Министра образования и науки Челябинской области, </a:t>
            </a:r>
            <a:r>
              <a:rPr lang="ru-RU" sz="1800" dirty="0">
                <a:solidFill>
                  <a:schemeClr val="dk1"/>
                </a:solidFill>
              </a:rPr>
              <a:t>руководитель проектного офиса Министерства образования и науки Челябинской области</a:t>
            </a:r>
            <a:endParaRPr lang="ru" sz="1800" dirty="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None/>
            </a:pPr>
            <a:endParaRPr sz="600" dirty="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chemeClr val="dk1"/>
                </a:solidFill>
              </a:rPr>
              <a:t>Зайко</a:t>
            </a:r>
            <a:r>
              <a:rPr lang="ru" sz="1800" dirty="0">
                <a:solidFill>
                  <a:schemeClr val="dk1"/>
                </a:solidFill>
              </a:rPr>
              <a:t> Елена </a:t>
            </a:r>
            <a:r>
              <a:rPr lang="ru-RU" sz="1800" dirty="0">
                <a:solidFill>
                  <a:schemeClr val="dk1"/>
                </a:solidFill>
              </a:rPr>
              <a:t>Михайловна</a:t>
            </a:r>
            <a:endParaRPr lang="ru" sz="1800" dirty="0">
              <a:solidFill>
                <a:schemeClr val="dk1"/>
              </a:solidFill>
            </a:endParaRPr>
          </a:p>
          <a:p>
            <a:pPr marL="0" marR="0" lvl="0" indent="-69850" algn="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r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Основные положения</a:t>
            </a:r>
          </a:p>
        </p:txBody>
      </p:sp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xmlns="" val="1460754683"/>
              </p:ext>
            </p:extLst>
          </p:nvPr>
        </p:nvGraphicFramePr>
        <p:xfrm>
          <a:off x="642925" y="1119474"/>
          <a:ext cx="8352928" cy="5129278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5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9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97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60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Образование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12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/>
                        <a:t>Н</a:t>
                      </a:r>
                      <a:r>
                        <a:rPr lang="ru" sz="1600" b="1" u="none" strike="noStrike" cap="none"/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Вузы – центры инноваций</a:t>
                      </a:r>
                      <a:endParaRPr lang="ru" sz="16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Срок </a:t>
                      </a:r>
                      <a:r>
                        <a:rPr lang="ru" sz="1600" b="1"/>
                        <a:t>реализации</a:t>
                      </a:r>
                      <a:r>
                        <a:rPr lang="ru" sz="1600" b="1" u="none" strike="noStrike" cap="none"/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01.01.2018</a:t>
                      </a:r>
                      <a:r>
                        <a:rPr lang="ru" sz="1400" u="none" strike="noStrike" cap="none" baseline="0" dirty="0"/>
                        <a:t> </a:t>
                      </a:r>
                      <a:r>
                        <a:rPr lang="ru" sz="1400" u="none" strike="noStrike" cap="none" dirty="0"/>
                        <a:t>г. - 31.12.2025 г.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u="none" strike="noStrike" cap="none" dirty="0"/>
                        <a:t>Кузнецов Александр Игоревич</a:t>
                      </a:r>
                      <a:r>
                        <a:rPr lang="ru" sz="1500" u="none" strike="noStrike" cap="none" dirty="0"/>
                        <a:t>, Министр образования и науки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3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/>
                        <a:t>Дубровский Борис Александрович</a:t>
                      </a:r>
                      <a:r>
                        <a:rPr lang="ru" sz="150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/>
                        <a:t>Губернатор</a:t>
                      </a:r>
                      <a:r>
                        <a:rPr lang="ru" sz="1500" u="none" strike="noStrike" cap="none"/>
                        <a:t>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500" u="none" strike="noStrike" cap="none" dirty="0"/>
                        <a:t>Зайко Елена Михайловна</a:t>
                      </a:r>
                      <a:r>
                        <a:rPr lang="ru" sz="1500" u="none" strike="noStrike" cap="none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none" strike="noStrike" cap="none" dirty="0"/>
                        <a:t>заместитель Министра образования и науки Челябинской области 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6898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И</a:t>
                      </a:r>
                      <a:r>
                        <a:rPr lang="ru" sz="1500" u="sng" strike="noStrike" cap="none" dirty="0"/>
                        <a:t>сполнитель</a:t>
                      </a:r>
                      <a:r>
                        <a:rPr lang="ru" sz="1500" u="none" strike="noStrike" cap="none" dirty="0"/>
                        <a:t>: Министерство образования и науки  Челябинской области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С</a:t>
                      </a:r>
                      <a:r>
                        <a:rPr lang="ru" sz="1500" u="sng" strike="noStrike" cap="none" dirty="0"/>
                        <a:t>оисполнители</a:t>
                      </a:r>
                      <a:r>
                        <a:rPr lang="ru" sz="1500" u="none" strike="noStrike" cap="none" dirty="0"/>
                        <a:t>:  </a:t>
                      </a:r>
                      <a:r>
                        <a:rPr lang="ru-RU" sz="1600" dirty="0">
                          <a:effectLst/>
                        </a:rPr>
                        <a:t>образовательные организации высшего образования Челябинской области</a:t>
                      </a:r>
                      <a:endParaRPr lang="ru" sz="15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10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Девятова Елена Васильевна - начальник отдела высшего образования и науки Министерства образования и науки Челябинской области </a:t>
                      </a:r>
                      <a:endParaRPr lang="ru" sz="15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" name="Shape 10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Цель проекта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259631" y="911550"/>
            <a:ext cx="7643693" cy="8184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ru-RU" dirty="0" smtClean="0"/>
              <a:t>Создание благоприятных </a:t>
            </a:r>
            <a:r>
              <a:rPr lang="ru-RU" dirty="0"/>
              <a:t>условий для роста регионального научно-технологического развития по приоритетным направлениям развития науки и технологий </a:t>
            </a:r>
            <a:endParaRPr lang="ru" dirty="0">
              <a:solidFill>
                <a:schemeClr val="dk1"/>
              </a:solidFill>
            </a:endParaRPr>
          </a:p>
        </p:txBody>
      </p:sp>
      <p:graphicFrame>
        <p:nvGraphicFramePr>
          <p:cNvPr id="111" name="Shape 111"/>
          <p:cNvGraphicFramePr/>
          <p:nvPr>
            <p:extLst>
              <p:ext uri="{D42A27DB-BD31-4B8C-83A1-F6EECF244321}">
                <p14:modId xmlns:p14="http://schemas.microsoft.com/office/powerpoint/2010/main" xmlns="" val="1553234003"/>
              </p:ext>
            </p:extLst>
          </p:nvPr>
        </p:nvGraphicFramePr>
        <p:xfrm>
          <a:off x="279987" y="1890238"/>
          <a:ext cx="8543993" cy="4011202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4564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44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77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5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74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6349">
                  <a:extLst>
                    <a:ext uri="{9D8B030D-6E8A-4147-A177-3AD203B41FA5}">
                      <a16:colId xmlns="" xmlns:a16="http://schemas.microsoft.com/office/drawing/2014/main" val="140438582"/>
                    </a:ext>
                  </a:extLst>
                </a:gridCol>
              </a:tblGrid>
              <a:tr h="3035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Базовое</a:t>
                      </a:r>
                    </a:p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значение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Период, год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3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4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300" b="1" u="none" strike="noStrike" cap="none" dirty="0" err="1">
                          <a:solidFill>
                            <a:srgbClr val="000000"/>
                          </a:solidFill>
                        </a:rPr>
                        <a:t>Завер</a:t>
                      </a:r>
                      <a:r>
                        <a:rPr lang="ru-RU" sz="1300" b="1" u="none" strike="noStrike" cap="none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300" b="1" u="none" strike="noStrike" cap="none" dirty="0" err="1">
                          <a:solidFill>
                            <a:srgbClr val="000000"/>
                          </a:solidFill>
                        </a:rPr>
                        <a:t>шение</a:t>
                      </a:r>
                      <a:r>
                        <a:rPr lang="ru-RU" sz="1300" b="1" u="none" strike="noStrike" cap="none" dirty="0">
                          <a:solidFill>
                            <a:srgbClr val="000000"/>
                          </a:solidFill>
                        </a:rPr>
                        <a:t> проекта</a:t>
                      </a:r>
                      <a:endParaRPr lang="ru" sz="13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3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1. Количество аспирантов и докторантов Челябинской области, научные достижения которых отмечены грантом Губернатора Челябинской области </a:t>
                      </a:r>
                      <a:r>
                        <a:rPr lang="ru-RU" sz="1400" dirty="0" smtClean="0">
                          <a:effectLst/>
                        </a:rPr>
                        <a:t>(чел.)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/>
                        <a:t>65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-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70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100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150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2. Количество проектов фундаментальных научных исследований, в том числе научных исследований, выполняемых молодыми учеными, которым была оказана государственная поддержка (ед.)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3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/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1361915"/>
                  </a:ext>
                </a:extLst>
              </a:tr>
              <a:tr h="359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3. </a:t>
                      </a:r>
                      <a:r>
                        <a:rPr lang="ru-RU" sz="1400" dirty="0" smtClean="0">
                          <a:effectLst/>
                        </a:rPr>
                        <a:t>Количество аспирантов</a:t>
                      </a:r>
                      <a:r>
                        <a:rPr lang="ru-RU" sz="1400" dirty="0">
                          <a:effectLst/>
                        </a:rPr>
                        <a:t>, кандидатов и докторов наук в организациях, расположенных на территории Челябинской области  (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3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/>
                        <a:t>3500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-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3900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4000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4100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5000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" name="Shape 11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160925" y="346820"/>
            <a:ext cx="7033200" cy="705915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79512" y="1119475"/>
            <a:ext cx="8640960" cy="1949486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ru-RU" sz="2000" dirty="0" smtClean="0"/>
              <a:t>Развитие </a:t>
            </a:r>
            <a:r>
              <a:rPr lang="ru-RU" sz="2000" dirty="0"/>
              <a:t>научно-образовательной и технологической базы для создания новых фундаментальных и прикладных исследований и разработок и как следствие увеличение кадрового состава </a:t>
            </a:r>
          </a:p>
          <a:p>
            <a:pPr algn="ctr"/>
            <a:r>
              <a:rPr lang="ru-RU" sz="2000" dirty="0"/>
              <a:t>научной сферы региона</a:t>
            </a:r>
          </a:p>
          <a:p>
            <a:pPr algn="ctr"/>
            <a:endParaRPr lang="ru-RU" sz="2000" dirty="0"/>
          </a:p>
        </p:txBody>
      </p:sp>
      <p:sp>
        <p:nvSpPr>
          <p:cNvPr id="122" name="Shape 122"/>
          <p:cNvSpPr txBox="1"/>
          <p:nvPr/>
        </p:nvSpPr>
        <p:spPr>
          <a:xfrm>
            <a:off x="4017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1115616" y="54868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Бюджет проекта</a:t>
            </a:r>
          </a:p>
        </p:txBody>
      </p:sp>
      <p:graphicFrame>
        <p:nvGraphicFramePr>
          <p:cNvPr id="131" name="Shape 131"/>
          <p:cNvGraphicFramePr/>
          <p:nvPr>
            <p:extLst>
              <p:ext uri="{D42A27DB-BD31-4B8C-83A1-F6EECF244321}">
                <p14:modId xmlns:p14="http://schemas.microsoft.com/office/powerpoint/2010/main" xmlns="" val="679287639"/>
              </p:ext>
            </p:extLst>
          </p:nvPr>
        </p:nvGraphicFramePr>
        <p:xfrm>
          <a:off x="264412" y="1715535"/>
          <a:ext cx="8764897" cy="3890633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929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53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2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94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7683">
                  <a:extLst>
                    <a:ext uri="{9D8B030D-6E8A-4147-A177-3AD203B41FA5}">
                      <a16:colId xmlns="" xmlns:a16="http://schemas.microsoft.com/office/drawing/2014/main" val="3098116201"/>
                    </a:ext>
                  </a:extLst>
                </a:gridCol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2021-2025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Бюджетные источники, </a:t>
                      </a:r>
                    </a:p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 dirty="0" smtClean="0">
                          <a:solidFill>
                            <a:srgbClr val="000000"/>
                          </a:solidFill>
                        </a:rPr>
                        <a:t>м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" sz="16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56,3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dirty="0"/>
                        <a:t>56,3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56,3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281,5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450,4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Внебюджетные источники, 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млн.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/>
                        <a:t>49,4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/>
                        <a:t>50,3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/>
                        <a:t>50,3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/>
                        <a:t>251,5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401,5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 dirty="0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105,7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dirty="0"/>
                        <a:t>106,6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106,6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533,0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851,9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2" name="Shape 13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Ключевые риски проекта</a:t>
            </a:r>
          </a:p>
        </p:txBody>
      </p:sp>
      <p:graphicFrame>
        <p:nvGraphicFramePr>
          <p:cNvPr id="140" name="Shape 140"/>
          <p:cNvGraphicFramePr/>
          <p:nvPr>
            <p:extLst>
              <p:ext uri="{D42A27DB-BD31-4B8C-83A1-F6EECF244321}">
                <p14:modId xmlns:p14="http://schemas.microsoft.com/office/powerpoint/2010/main" xmlns="" val="3407830732"/>
              </p:ext>
            </p:extLst>
          </p:nvPr>
        </p:nvGraphicFramePr>
        <p:xfrm>
          <a:off x="273158" y="1126187"/>
          <a:ext cx="8691330" cy="4896552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410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5657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600" b="1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421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54610" marR="698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Нестабильность курса иностранных валют к рублю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610" marR="698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Снижение уровня инвестиционной активности бизнеса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Развитие демонстрационных площадок инновационной продукции</a:t>
                      </a:r>
                    </a:p>
                    <a:p>
                      <a:pPr lvl="0" algn="just">
                        <a:spcBef>
                          <a:spcPts val="0"/>
                        </a:spcBef>
                        <a:buNone/>
                      </a:pP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7947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кадрового потенциала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численности персонала, занятого исследованиями и разработками, численности аспирантов и докторантов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610" marR="698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Поддержка молодых ученых, способных творить и создавать новые интеллектуальные продукты; повышение их социальной и экономической активности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6868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трансферта из науки в производство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Значительное число разрабатываемых исследований и разработок находится на стадии экспериментальных образцов, которые требуют дополнительных мер государственной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поддержки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610" marR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Центра научно-образовательного и технологического превосходства в кооперации с научными организациями, ведущими и перспективными предприятиями, бизнесом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50397155"/>
                  </a:ext>
                </a:extLst>
              </a:tr>
            </a:tbl>
          </a:graphicData>
        </a:graphic>
      </p:graphicFrame>
      <p:sp>
        <p:nvSpPr>
          <p:cNvPr id="141" name="Shape 14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</a:rPr>
              <a:t>6. 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</a:rPr>
              <a:t> возможности проекта</a:t>
            </a:r>
          </a:p>
        </p:txBody>
      </p:sp>
      <p:graphicFrame>
        <p:nvGraphicFramePr>
          <p:cNvPr id="149" name="Shape 149"/>
          <p:cNvGraphicFramePr/>
          <p:nvPr>
            <p:extLst>
              <p:ext uri="{D42A27DB-BD31-4B8C-83A1-F6EECF244321}">
                <p14:modId xmlns:p14="http://schemas.microsoft.com/office/powerpoint/2010/main" xmlns="" val="2127918046"/>
              </p:ext>
            </p:extLst>
          </p:nvPr>
        </p:nvGraphicFramePr>
        <p:xfrm>
          <a:off x="383325" y="1486400"/>
          <a:ext cx="8443175" cy="3860262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382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32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26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344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92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/>
                        <a:t>Наименование возможности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</a:rPr>
                        <a:t>Ожидаемые эффекты</a:t>
                      </a:r>
                      <a:endParaRPr lang="ru" sz="16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</a:rPr>
                        <a:t>Мероприятия по реализации</a:t>
                      </a:r>
                      <a:endParaRPr lang="ru" sz="16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Развитие человеческого потенциала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Создание механизма вовлечения сотрудников и 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студентов </a:t>
                      </a: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инновационную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730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в обучение модулей по развитию предпринимательских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навыков;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730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 по развитию студенческого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предпринимательства;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730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непрерывной подготовки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студентов в </a:t>
                      </a: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сфере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инноваций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Стимулирование развития инновационной продукции в регионе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Стимулирование спроса на инновационную продукцию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730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Развитие демонстрационных площадок инновационной продукции</a:t>
                      </a:r>
                    </a:p>
                    <a:p>
                      <a:pPr marR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1" name="Shape 15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Описание проекта</a:t>
            </a:r>
          </a:p>
        </p:txBody>
      </p:sp>
      <p:graphicFrame>
        <p:nvGraphicFramePr>
          <p:cNvPr id="159" name="Shape 159"/>
          <p:cNvGraphicFramePr/>
          <p:nvPr>
            <p:extLst>
              <p:ext uri="{D42A27DB-BD31-4B8C-83A1-F6EECF244321}">
                <p14:modId xmlns:p14="http://schemas.microsoft.com/office/powerpoint/2010/main" xmlns="" val="901569756"/>
              </p:ext>
            </p:extLst>
          </p:nvPr>
        </p:nvGraphicFramePr>
        <p:xfrm>
          <a:off x="301025" y="1138713"/>
          <a:ext cx="8528725" cy="5099590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1854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74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76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Связь с </a:t>
                      </a:r>
                      <a:r>
                        <a:rPr lang="ru" sz="1300" b="1" dirty="0" smtClean="0">
                          <a:solidFill>
                            <a:srgbClr val="FFFFFF"/>
                          </a:solidFill>
                        </a:rPr>
                        <a:t>государственнымипрограммами </a:t>
                      </a: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1.Указ Президента РФ от 7 мая 2012 г. N 599 "О мерах по реализации государственной политики в области образования и науки"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2. Указ Президента РФ от 31 декабря 2015 г. N 683 "Стратегия национальной безопасности Российской Федерации"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3.Протокол заседания президиума Совета при Президенте РФ по стратегическому развитию и приоритетным проектам от 24.08. 2016 г.N2 4.Постановление Правительства РФ от 18 апреля 2016 г. N 317 "О реализации Национальной технологической инициативы".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Государственная программа РФ «Развитие науки и технологий» на 2013-2020 годы</a:t>
                      </a:r>
                      <a:endParaRPr lang="ru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Государственная программа «Развитие науки в Челябинской области» на 2018-2020 гг.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endParaRPr lang="ru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Стратегия научно-технологического развития РФ, утвержденная Указом Президента РФ от 01.12.2016 года № 642 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lang="ru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0" name="Shape 160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1002775" y="1823790"/>
            <a:ext cx="7033200" cy="23532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</a:t>
            </a:r>
          </a:p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734</Words>
  <Application>Microsoft Office PowerPoint</Application>
  <PresentationFormat>Экран (4:3)</PresentationFormat>
  <Paragraphs>166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User</cp:lastModifiedBy>
  <cp:revision>37</cp:revision>
  <cp:lastPrinted>2017-07-10T09:20:08Z</cp:lastPrinted>
  <dcterms:modified xsi:type="dcterms:W3CDTF">2017-07-12T08:27:12Z</dcterms:modified>
</cp:coreProperties>
</file>